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B4431"/>
    <a:srgbClr val="FFFF99"/>
    <a:srgbClr val="BFF6BC"/>
    <a:srgbClr val="FF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3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817910065295893E-2"/>
          <c:y val="4.309084704874061E-2"/>
          <c:w val="0.8953119816773959"/>
          <c:h val="0.855479946672591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 w="19050">
              <a:solidFill>
                <a:sysClr val="windowText" lastClr="000000"/>
              </a:solidFill>
            </a:ln>
          </c:spPr>
          <c:invertIfNegative val="0"/>
          <c:cat>
            <c:strRef>
              <c:f>Sheet1!$A$1:$A$7</c:f>
              <c:strCache>
                <c:ptCount val="7"/>
                <c:pt idx="0">
                  <c:v>sugar cane</c:v>
                </c:pt>
                <c:pt idx="1">
                  <c:v>maize</c:v>
                </c:pt>
                <c:pt idx="2">
                  <c:v>rice</c:v>
                </c:pt>
                <c:pt idx="3">
                  <c:v>wheat</c:v>
                </c:pt>
                <c:pt idx="4">
                  <c:v>potato</c:v>
                </c:pt>
                <c:pt idx="5">
                  <c:v>soya bean</c:v>
                </c:pt>
                <c:pt idx="6">
                  <c:v>barley</c:v>
                </c:pt>
              </c:strCache>
            </c:strRef>
          </c:cat>
          <c:val>
            <c:numRef>
              <c:f>Sheet1!$B$1:$B$7</c:f>
              <c:numCache>
                <c:formatCode>General</c:formatCode>
                <c:ptCount val="7"/>
                <c:pt idx="0">
                  <c:v>1800</c:v>
                </c:pt>
                <c:pt idx="1">
                  <c:v>885</c:v>
                </c:pt>
                <c:pt idx="2">
                  <c:v>723</c:v>
                </c:pt>
                <c:pt idx="3">
                  <c:v>701</c:v>
                </c:pt>
                <c:pt idx="4">
                  <c:v>373</c:v>
                </c:pt>
                <c:pt idx="5">
                  <c:v>262</c:v>
                </c:pt>
                <c:pt idx="6">
                  <c:v>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4096"/>
        <c:axId val="23397888"/>
      </c:barChart>
      <c:catAx>
        <c:axId val="21364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>
                    <a:latin typeface="Comic Sans MS" pitchFamily="66" charset="0"/>
                  </a:rPr>
                  <a:t>Crop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>
                <a:latin typeface="Comic Sans MS" pitchFamily="66" charset="0"/>
              </a:defRPr>
            </a:pPr>
            <a:endParaRPr lang="en-US"/>
          </a:p>
        </c:txPr>
        <c:crossAx val="23397888"/>
        <c:crosses val="autoZero"/>
        <c:auto val="1"/>
        <c:lblAlgn val="ctr"/>
        <c:lblOffset val="100"/>
        <c:noMultiLvlLbl val="0"/>
      </c:catAx>
      <c:valAx>
        <c:axId val="233978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Comic Sans MS" pitchFamily="66" charset="0"/>
                  </a:defRPr>
                </a:pPr>
                <a:r>
                  <a:rPr lang="en-US" sz="1200">
                    <a:latin typeface="Comic Sans MS" pitchFamily="66" charset="0"/>
                  </a:rPr>
                  <a:t>Average World Production (million tonnes p.a.)</a:t>
                </a:r>
              </a:p>
            </c:rich>
          </c:tx>
          <c:layout>
            <c:manualLayout>
              <c:xMode val="edge"/>
              <c:yMode val="edge"/>
              <c:x val="0"/>
              <c:y val="0.1199440141571571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omic Sans MS" pitchFamily="66" charset="0"/>
              </a:defRPr>
            </a:pPr>
            <a:endParaRPr lang="en-US"/>
          </a:p>
        </c:txPr>
        <c:crossAx val="21364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0.32231</cdr:x>
      <cdr:y>0.21429</cdr:y>
    </cdr:from>
    <cdr:to>
      <cdr:x>0.76033</cdr:x>
      <cdr:y>0.31429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8312" y="1080120"/>
          <a:ext cx="3816424" cy="5040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4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Main World Crop Plants</a:t>
          </a:r>
          <a:endParaRPr lang="en-GB" sz="2400" b="1" u="sng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2258-33B2-41CC-8F3F-91A85DBF3F3B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47095-3E3E-44EB-9E0A-7F1B453E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7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E0B915C-0197-4B36-8C3F-29384CC2FEE2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DEC60EA4-28BE-4436-9F73-4090B429F4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2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E6F3-CEE1-4671-BD9E-4008212934F4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9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4A80-4DF9-4184-A5B3-444DAB01B3AE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00FF"/>
              </a:buClr>
              <a:buFont typeface="Wingdings" pitchFamily="2" charset="2"/>
              <a:buChar char="v"/>
              <a:defRPr/>
            </a:lvl1pPr>
            <a:lvl2pPr marL="742950" indent="-285750">
              <a:buClr>
                <a:srgbClr val="FF0000"/>
              </a:buClr>
              <a:buFont typeface="Wingdings" pitchFamily="2" charset="2"/>
              <a:buChar char="Ø"/>
              <a:defRPr/>
            </a:lvl2pPr>
            <a:lvl3pPr marL="1143000" indent="-228600">
              <a:buClr>
                <a:srgbClr val="0000FF"/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2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3FF6-1C58-4184-B0C7-08CD5F753704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C56-E920-41A9-B333-37C9CC4C6C4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20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984-8B10-4631-9399-41385BE99DA2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2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EC19-FECF-4158-A3AD-E24CAB87380F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3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AABA-E7B5-490A-8E2C-BF3F29F016C9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A120-08DD-47B4-BAB5-7A9B3A8C93FB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3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34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fld id="{5ACCD828-A6A4-42F6-B565-0CF21A54DCA0}" type="datetime2">
              <a:rPr lang="en-GB" smtClean="0"/>
              <a:pPr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dirty="0" smtClean="0"/>
              <a:t>Slide </a:t>
            </a:r>
            <a:fld id="{DEC60EA4-28BE-4436-9F73-4090B429F4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59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Ø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q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ie/url?sa=i&amp;rct=j&amp;q=&amp;esrc=s&amp;source=images&amp;cd=&amp;cad=rja&amp;uact=8&amp;ved=0CAcQjRw&amp;url=http://www.buzzle.com/articles/chloroplast-structure-and-function.html&amp;ei=yT9sVZujBoWS7Aa0ioDYCA&amp;bvm=bv.94455598,d.ZGU&amp;psig=AFQjCNHlx1kNcJiNHgnKWVGHXcLTrGj-BQ&amp;ust=1433243943210936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Biology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Supply, Plant Growth </a:t>
            </a:r>
            <a:r>
              <a:rPr lang="en-GB" b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Productivity</a:t>
            </a:r>
            <a:endParaRPr lang="en-GB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20391039">
            <a:off x="6066979" y="5744685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 G R Davidson</a:t>
            </a:r>
            <a:endParaRPr lang="en-GB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Loss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As we move along a food chain, energy is lost at each level.</a:t>
            </a:r>
          </a:p>
          <a:p>
            <a:r>
              <a:rPr lang="en-GB" dirty="0" smtClean="0"/>
              <a:t>It stands to reason, therefore, that consuming plants provides the greatest amount of energy.</a:t>
            </a:r>
          </a:p>
          <a:p>
            <a:r>
              <a:rPr lang="en-GB" dirty="0" smtClean="0"/>
              <a:t>There are, however, areas where crop plants can’t grow but farm animals can live, but much less food is produced per unit of area by farming animals.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52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Photosynthesis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Green plants trap sunlight energy to produce food by a process called </a:t>
            </a:r>
            <a:r>
              <a:rPr lang="en-GB" b="1" u="sng" dirty="0" smtClean="0"/>
              <a:t>photosynthesis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light energy travels in waves to the leaves where some will be:</a:t>
            </a:r>
          </a:p>
          <a:p>
            <a:pPr lvl="1"/>
            <a:r>
              <a:rPr lang="en-GB" dirty="0" smtClean="0"/>
              <a:t>Absorbed for photosynthesis</a:t>
            </a:r>
          </a:p>
          <a:p>
            <a:pPr lvl="1"/>
            <a:r>
              <a:rPr lang="en-GB" dirty="0" smtClean="0"/>
              <a:t>Reflected back off the leaf surface</a:t>
            </a:r>
          </a:p>
          <a:p>
            <a:pPr lvl="1"/>
            <a:r>
              <a:rPr lang="en-GB" dirty="0" smtClean="0"/>
              <a:t>Transmitted through the leaf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1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5010081" y="4675882"/>
            <a:ext cx="1479892" cy="1343665"/>
            <a:chOff x="5010081" y="4675882"/>
            <a:chExt cx="1479892" cy="1343665"/>
          </a:xfrm>
        </p:grpSpPr>
        <p:sp>
          <p:nvSpPr>
            <p:cNvPr id="28" name="Lightning Bolt 27"/>
            <p:cNvSpPr/>
            <p:nvPr/>
          </p:nvSpPr>
          <p:spPr>
            <a:xfrm rot="20150262">
              <a:off x="5300070" y="4675882"/>
              <a:ext cx="296201" cy="814673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010081" y="5373216"/>
              <a:ext cx="14798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Light 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transmitted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Photosynthesis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12</a:t>
            </a:fld>
            <a:endParaRPr lang="en-GB"/>
          </a:p>
        </p:txBody>
      </p:sp>
      <p:pic>
        <p:nvPicPr>
          <p:cNvPr id="7" name="Picture 2" descr="C:\Users\davidsong-s\AppData\Local\Microsoft\Windows\Temporary Internet Files\Content.IE5\MT2933AA\cm_leaf_by_adamlhumphreys-d4i2imv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990596" flipV="1">
            <a:off x="3138193" y="2211218"/>
            <a:ext cx="4005064" cy="400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avidsong-s\AppData\Local\Microsoft\Windows\Temporary Internet Files\Content.IE5\4MA0RI8B\sun_symbol_by_agnara-d4wqlsp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65798"/>
            <a:ext cx="751034" cy="751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337198" y="4725144"/>
            <a:ext cx="2339223" cy="1113512"/>
            <a:chOff x="337198" y="4725144"/>
            <a:chExt cx="2339223" cy="1113512"/>
          </a:xfrm>
        </p:grpSpPr>
        <p:sp>
          <p:nvSpPr>
            <p:cNvPr id="8" name="TextBox 7"/>
            <p:cNvSpPr txBox="1"/>
            <p:nvPr/>
          </p:nvSpPr>
          <p:spPr>
            <a:xfrm>
              <a:off x="337198" y="5192325"/>
              <a:ext cx="15568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Water from 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the soil</a:t>
              </a:r>
              <a:endParaRPr lang="en-GB" dirty="0">
                <a:latin typeface="Comic Sans MS" pitchFamily="66" charset="0"/>
              </a:endParaRPr>
            </a:p>
          </p:txBody>
        </p:sp>
        <p:cxnSp>
          <p:nvCxnSpPr>
            <p:cNvPr id="13" name="Curved Connector 12"/>
            <p:cNvCxnSpPr/>
            <p:nvPr/>
          </p:nvCxnSpPr>
          <p:spPr>
            <a:xfrm flipV="1">
              <a:off x="1894034" y="4725144"/>
              <a:ext cx="782387" cy="646331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91887" y="3140967"/>
            <a:ext cx="3288025" cy="936105"/>
            <a:chOff x="491887" y="3140967"/>
            <a:chExt cx="3288025" cy="936105"/>
          </a:xfrm>
        </p:grpSpPr>
        <p:sp>
          <p:nvSpPr>
            <p:cNvPr id="9" name="TextBox 8"/>
            <p:cNvSpPr txBox="1"/>
            <p:nvPr/>
          </p:nvSpPr>
          <p:spPr>
            <a:xfrm>
              <a:off x="491887" y="3140967"/>
              <a:ext cx="12474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CO</a:t>
              </a:r>
              <a:r>
                <a:rPr lang="en-GB" baseline="-32000" dirty="0" smtClean="0">
                  <a:latin typeface="Comic Sans MS" pitchFamily="66" charset="0"/>
                </a:rPr>
                <a:t>2</a:t>
              </a:r>
              <a:r>
                <a:rPr lang="en-GB" dirty="0" smtClean="0">
                  <a:latin typeface="Comic Sans MS" pitchFamily="66" charset="0"/>
                </a:rPr>
                <a:t> from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the air</a:t>
              </a:r>
              <a:endParaRPr lang="en-GB" dirty="0">
                <a:latin typeface="Comic Sans MS" pitchFamily="66" charset="0"/>
              </a:endParaRPr>
            </a:p>
          </p:txBody>
        </p:sp>
        <p:cxnSp>
          <p:nvCxnSpPr>
            <p:cNvPr id="21" name="Curved Connector 20"/>
            <p:cNvCxnSpPr>
              <a:stCxn id="9" idx="3"/>
            </p:cNvCxnSpPr>
            <p:nvPr/>
          </p:nvCxnSpPr>
          <p:spPr>
            <a:xfrm>
              <a:off x="1739343" y="3464133"/>
              <a:ext cx="2040569" cy="612939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754892" y="1916832"/>
            <a:ext cx="1471414" cy="1885140"/>
            <a:chOff x="6754892" y="1916832"/>
            <a:chExt cx="1471414" cy="1885140"/>
          </a:xfrm>
        </p:grpSpPr>
        <p:sp>
          <p:nvSpPr>
            <p:cNvPr id="10" name="TextBox 9"/>
            <p:cNvSpPr txBox="1"/>
            <p:nvPr/>
          </p:nvSpPr>
          <p:spPr>
            <a:xfrm>
              <a:off x="6773664" y="1916832"/>
              <a:ext cx="1452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O</a:t>
              </a:r>
              <a:r>
                <a:rPr lang="en-GB" baseline="-32000" dirty="0" smtClean="0">
                  <a:latin typeface="Comic Sans MS" pitchFamily="66" charset="0"/>
                </a:rPr>
                <a:t>2</a:t>
              </a:r>
              <a:r>
                <a:rPr lang="en-GB" dirty="0" smtClean="0">
                  <a:latin typeface="Comic Sans MS" pitchFamily="66" charset="0"/>
                </a:rPr>
                <a:t> released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 rot="18120256">
              <a:off x="6124387" y="2848301"/>
              <a:ext cx="1584176" cy="323166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050930" y="4071528"/>
            <a:ext cx="3083541" cy="788553"/>
            <a:chOff x="6050930" y="4071528"/>
            <a:chExt cx="3083541" cy="788553"/>
          </a:xfrm>
        </p:grpSpPr>
        <p:sp>
          <p:nvSpPr>
            <p:cNvPr id="11" name="TextBox 10"/>
            <p:cNvSpPr txBox="1"/>
            <p:nvPr/>
          </p:nvSpPr>
          <p:spPr>
            <a:xfrm>
              <a:off x="7005362" y="4213750"/>
              <a:ext cx="21291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Glucose made 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by photosynthesis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5" name="Right Arrow 24"/>
            <p:cNvSpPr/>
            <p:nvPr/>
          </p:nvSpPr>
          <p:spPr>
            <a:xfrm rot="12469474">
              <a:off x="6050930" y="4071528"/>
              <a:ext cx="1178047" cy="323166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70913" y="1662160"/>
            <a:ext cx="2042754" cy="2125139"/>
            <a:chOff x="3070913" y="1662160"/>
            <a:chExt cx="2042754" cy="2125139"/>
          </a:xfrm>
        </p:grpSpPr>
        <p:sp>
          <p:nvSpPr>
            <p:cNvPr id="14" name="TextBox 13"/>
            <p:cNvSpPr txBox="1"/>
            <p:nvPr/>
          </p:nvSpPr>
          <p:spPr>
            <a:xfrm>
              <a:off x="3930330" y="3140968"/>
              <a:ext cx="11833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Light 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absorbed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3" name="Lightning Bolt 22"/>
            <p:cNvSpPr/>
            <p:nvPr/>
          </p:nvSpPr>
          <p:spPr>
            <a:xfrm rot="19552974">
              <a:off x="3070913" y="1662160"/>
              <a:ext cx="576064" cy="2058740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067509" y="1412776"/>
            <a:ext cx="1218603" cy="2193152"/>
            <a:chOff x="5067509" y="1412776"/>
            <a:chExt cx="1218603" cy="2193152"/>
          </a:xfrm>
        </p:grpSpPr>
        <p:sp>
          <p:nvSpPr>
            <p:cNvPr id="15" name="TextBox 14"/>
            <p:cNvSpPr txBox="1"/>
            <p:nvPr/>
          </p:nvSpPr>
          <p:spPr>
            <a:xfrm>
              <a:off x="5067509" y="1412776"/>
              <a:ext cx="12186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Light </a:t>
              </a:r>
            </a:p>
            <a:p>
              <a:pPr algn="ctr"/>
              <a:r>
                <a:rPr lang="en-GB" dirty="0" smtClean="0">
                  <a:latin typeface="Comic Sans MS" pitchFamily="66" charset="0"/>
                </a:rPr>
                <a:t>reflected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27" name="Lightning Bolt 26"/>
            <p:cNvSpPr/>
            <p:nvPr/>
          </p:nvSpPr>
          <p:spPr>
            <a:xfrm rot="12829783">
              <a:off x="5103081" y="2001816"/>
              <a:ext cx="296201" cy="1604112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9404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Photosynthesis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r>
              <a:rPr lang="en-GB" dirty="0" smtClean="0"/>
              <a:t>If we pass visible light through a prism a spectrum is produced because we see all the different wavelengths of light.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13</a:t>
            </a:fld>
            <a:endParaRPr lang="en-GB"/>
          </a:p>
        </p:txBody>
      </p:sp>
      <p:pic>
        <p:nvPicPr>
          <p:cNvPr id="3076" name="Picture 4" descr="C:\Users\davidsong-s\AppData\Local\Microsoft\Windows\Temporary Internet Files\Content.IE5\4MA0RI8B\em_spectrum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12976"/>
            <a:ext cx="688424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03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Photosynthesis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14</a:t>
            </a:fld>
            <a:endParaRPr lang="en-GB"/>
          </a:p>
        </p:txBody>
      </p:sp>
      <p:pic>
        <p:nvPicPr>
          <p:cNvPr id="1026" name="Picture 2" descr="http://www.umich.edu/~chem125/softchalk/Exp2_Final_2/chlorophy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44216"/>
            <a:ext cx="8208912" cy="4655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22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Photosynthesis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Green leaves have a variety of pigments in them which are capable of absorbing this light energy.</a:t>
            </a:r>
          </a:p>
          <a:p>
            <a:r>
              <a:rPr lang="en-GB" dirty="0" smtClean="0"/>
              <a:t>Each pigment absorbs light of a particular wavelength.</a:t>
            </a:r>
          </a:p>
          <a:p>
            <a:r>
              <a:rPr lang="en-GB" dirty="0" smtClean="0"/>
              <a:t>An </a:t>
            </a:r>
            <a:r>
              <a:rPr lang="en-GB" b="1" u="sng" dirty="0" smtClean="0"/>
              <a:t>absorption spectrum</a:t>
            </a:r>
            <a:r>
              <a:rPr lang="en-GB" b="1" dirty="0" smtClean="0"/>
              <a:t> </a:t>
            </a:r>
            <a:r>
              <a:rPr lang="en-GB" dirty="0" smtClean="0"/>
              <a:t>is a graph produced to represent the ability of these pigments to absorb different wavelengths of light.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5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Photosynthesis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a number of pigments in plant leaves, depending on where the plant lives.</a:t>
            </a:r>
          </a:p>
          <a:p>
            <a:r>
              <a:rPr lang="en-GB" dirty="0" smtClean="0"/>
              <a:t>The more pigments it has, the greater the range of wavelengths of light it is able to absorb.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2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Photosynthesis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17</a:t>
            </a:fld>
            <a:endParaRPr lang="en-GB"/>
          </a:p>
        </p:txBody>
      </p:sp>
      <p:pic>
        <p:nvPicPr>
          <p:cNvPr id="2050" name="Picture 2" descr="http://a.files.bbci.co.uk/bam/live/content/zg4tvcw/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1" y="1412776"/>
            <a:ext cx="8424936" cy="479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80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Photosynthesis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/>
          </a:bodyPr>
          <a:lstStyle/>
          <a:p>
            <a:r>
              <a:rPr lang="en-GB" dirty="0" smtClean="0"/>
              <a:t>The rate of photosynthesis at different wavelengths of light is shown on a graph called an </a:t>
            </a:r>
            <a:r>
              <a:rPr lang="en-GB" b="1" u="sng" dirty="0" smtClean="0"/>
              <a:t>action spectrum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absorption spectrum and the action spectrum are similar in shape which indicates that it is the pigments which are providing the energy for photosynthesis to occur.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89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Photosynthesis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19</a:t>
            </a:fld>
            <a:endParaRPr lang="en-GB"/>
          </a:p>
        </p:txBody>
      </p:sp>
      <p:pic>
        <p:nvPicPr>
          <p:cNvPr id="7" name="Picture 2" descr="http://a.files.bbci.co.uk/bam/live/content/zr9h34j/lar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00"/>
          <a:stretch/>
        </p:blipFill>
        <p:spPr bwMode="auto">
          <a:xfrm>
            <a:off x="1051971" y="1340768"/>
            <a:ext cx="7120429" cy="48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04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human population continues to grow and </a:t>
            </a:r>
            <a:r>
              <a:rPr lang="en-GB" b="1" u="sng" dirty="0" smtClean="0"/>
              <a:t>food</a:t>
            </a:r>
            <a:r>
              <a:rPr lang="en-GB" dirty="0" smtClean="0"/>
              <a:t> </a:t>
            </a:r>
            <a:r>
              <a:rPr lang="en-GB" b="1" u="sng" dirty="0" smtClean="0"/>
              <a:t>security</a:t>
            </a:r>
            <a:r>
              <a:rPr lang="en-GB" dirty="0" smtClean="0"/>
              <a:t> is a very important issue for its survival.</a:t>
            </a:r>
          </a:p>
          <a:p>
            <a:r>
              <a:rPr lang="en-GB" dirty="0" smtClean="0"/>
              <a:t>Food security is the ability to access food of sufficient quality and in sufficient quantity over a sustained amount of time.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21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Photosynthesis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can separate the leaf pigments using a process called </a:t>
            </a:r>
            <a:r>
              <a:rPr lang="en-GB" b="1" u="sng" dirty="0" smtClean="0"/>
              <a:t>thin-layer chromatography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involves extracting the pigments from the leaf by grinding the leaf up in acetone.</a:t>
            </a:r>
          </a:p>
          <a:p>
            <a:r>
              <a:rPr lang="en-GB" dirty="0" smtClean="0"/>
              <a:t>This extract is then repeatedly spotted onto a thin layer strip to create a concentrated spot of pigments.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Photosynthesis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The </a:t>
            </a:r>
            <a:r>
              <a:rPr lang="en-GB" dirty="0" smtClean="0"/>
              <a:t>strip is then placed in a container with the spot of pigments above the solvent level.</a:t>
            </a:r>
          </a:p>
          <a:p>
            <a:r>
              <a:rPr lang="en-GB" dirty="0" smtClean="0"/>
              <a:t>As the solvent rises up the strip, the pigments are separated depending on how soluble they are.</a:t>
            </a:r>
          </a:p>
          <a:p>
            <a:r>
              <a:rPr lang="en-GB" dirty="0" smtClean="0"/>
              <a:t>The more soluble, the further up the strip they </a:t>
            </a:r>
            <a:r>
              <a:rPr lang="en-GB" smtClean="0"/>
              <a:t>will travel.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Thin-Layer Chromatogram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22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835696" y="1556792"/>
            <a:ext cx="1008112" cy="4536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278968" y="3861048"/>
            <a:ext cx="144016" cy="144016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278968" y="3573016"/>
            <a:ext cx="144016" cy="144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278968" y="3068960"/>
            <a:ext cx="144016" cy="144016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278968" y="2060848"/>
            <a:ext cx="144016" cy="144016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35696" y="177281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2843808" y="1588150"/>
            <a:ext cx="3128645" cy="369332"/>
            <a:chOff x="2843808" y="1588150"/>
            <a:chExt cx="3128645" cy="369332"/>
          </a:xfrm>
        </p:grpSpPr>
        <p:sp>
          <p:nvSpPr>
            <p:cNvPr id="17" name="TextBox 16"/>
            <p:cNvSpPr txBox="1"/>
            <p:nvPr/>
          </p:nvSpPr>
          <p:spPr>
            <a:xfrm>
              <a:off x="4327451" y="1588150"/>
              <a:ext cx="16450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Solvent front</a:t>
              </a:r>
              <a:endParaRPr lang="en-GB" dirty="0">
                <a:latin typeface="Comic Sans MS" pitchFamily="66" charset="0"/>
              </a:endParaRPr>
            </a:p>
          </p:txBody>
        </p:sp>
        <p:cxnSp>
          <p:nvCxnSpPr>
            <p:cNvPr id="25" name="Straight Arrow Connector 24"/>
            <p:cNvCxnSpPr>
              <a:stCxn id="17" idx="1"/>
            </p:cNvCxnSpPr>
            <p:nvPr/>
          </p:nvCxnSpPr>
          <p:spPr>
            <a:xfrm flipH="1">
              <a:off x="2843808" y="1772816"/>
              <a:ext cx="148364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422984" y="2060848"/>
            <a:ext cx="3062156" cy="369332"/>
            <a:chOff x="2422984" y="2060848"/>
            <a:chExt cx="3062156" cy="369332"/>
          </a:xfrm>
        </p:grpSpPr>
        <p:sp>
          <p:nvSpPr>
            <p:cNvPr id="18" name="TextBox 17"/>
            <p:cNvSpPr txBox="1"/>
            <p:nvPr/>
          </p:nvSpPr>
          <p:spPr>
            <a:xfrm>
              <a:off x="4327451" y="2060848"/>
              <a:ext cx="1157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Comic Sans MS" pitchFamily="66" charset="0"/>
                </a:rPr>
                <a:t>C</a:t>
              </a:r>
              <a:r>
                <a:rPr lang="en-GB" dirty="0" smtClean="0">
                  <a:latin typeface="Comic Sans MS" pitchFamily="66" charset="0"/>
                </a:rPr>
                <a:t>arotene</a:t>
              </a:r>
              <a:endParaRPr lang="en-GB" dirty="0">
                <a:latin typeface="Comic Sans MS" pitchFamily="66" charset="0"/>
              </a:endParaRPr>
            </a:p>
          </p:txBody>
        </p:sp>
        <p:cxnSp>
          <p:nvCxnSpPr>
            <p:cNvPr id="26" name="Straight Arrow Connector 25"/>
            <p:cNvCxnSpPr>
              <a:stCxn id="18" idx="1"/>
            </p:cNvCxnSpPr>
            <p:nvPr/>
          </p:nvCxnSpPr>
          <p:spPr>
            <a:xfrm flipH="1" flipV="1">
              <a:off x="2422984" y="2140667"/>
              <a:ext cx="1904467" cy="10484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425442" y="2843644"/>
            <a:ext cx="3465257" cy="369332"/>
            <a:chOff x="2425442" y="2843644"/>
            <a:chExt cx="3465257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4327451" y="2843644"/>
              <a:ext cx="156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Chlorophyll a</a:t>
              </a:r>
              <a:endParaRPr lang="en-GB" dirty="0">
                <a:latin typeface="Comic Sans MS" pitchFamily="66" charset="0"/>
              </a:endParaRPr>
            </a:p>
          </p:txBody>
        </p:sp>
        <p:cxnSp>
          <p:nvCxnSpPr>
            <p:cNvPr id="29" name="Straight Arrow Connector 28"/>
            <p:cNvCxnSpPr>
              <a:stCxn id="19" idx="1"/>
            </p:cNvCxnSpPr>
            <p:nvPr/>
          </p:nvCxnSpPr>
          <p:spPr>
            <a:xfrm flipH="1">
              <a:off x="2425442" y="3028310"/>
              <a:ext cx="1902009" cy="10595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25442" y="3347700"/>
            <a:ext cx="3482891" cy="369332"/>
            <a:chOff x="2425442" y="3347700"/>
            <a:chExt cx="3482891" cy="369332"/>
          </a:xfrm>
        </p:grpSpPr>
        <p:sp>
          <p:nvSpPr>
            <p:cNvPr id="20" name="TextBox 19"/>
            <p:cNvSpPr txBox="1"/>
            <p:nvPr/>
          </p:nvSpPr>
          <p:spPr>
            <a:xfrm>
              <a:off x="4327451" y="3347700"/>
              <a:ext cx="15808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Chlorophyll b</a:t>
              </a:r>
              <a:endParaRPr lang="en-GB" dirty="0">
                <a:latin typeface="Comic Sans MS" pitchFamily="66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H="1">
              <a:off x="2425442" y="3549782"/>
              <a:ext cx="1902009" cy="10595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425443" y="3748390"/>
            <a:ext cx="3357856" cy="369332"/>
            <a:chOff x="2425443" y="3748390"/>
            <a:chExt cx="3357856" cy="369332"/>
          </a:xfrm>
        </p:grpSpPr>
        <p:sp>
          <p:nvSpPr>
            <p:cNvPr id="21" name="TextBox 20"/>
            <p:cNvSpPr txBox="1"/>
            <p:nvPr/>
          </p:nvSpPr>
          <p:spPr>
            <a:xfrm>
              <a:off x="4327451" y="3748390"/>
              <a:ext cx="14558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Xanthophyll</a:t>
              </a:r>
              <a:endParaRPr lang="en-GB" dirty="0">
                <a:latin typeface="Comic Sans MS" pitchFamily="66" charset="0"/>
              </a:endParaRPr>
            </a:p>
          </p:txBody>
        </p:sp>
        <p:cxnSp>
          <p:nvCxnSpPr>
            <p:cNvPr id="32" name="Straight Arrow Connector 31"/>
            <p:cNvCxnSpPr>
              <a:stCxn id="21" idx="1"/>
            </p:cNvCxnSpPr>
            <p:nvPr/>
          </p:nvCxnSpPr>
          <p:spPr>
            <a:xfrm flipH="1">
              <a:off x="2425443" y="3933056"/>
              <a:ext cx="190200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318486" y="5022468"/>
            <a:ext cx="5519863" cy="537296"/>
            <a:chOff x="2318486" y="5022468"/>
            <a:chExt cx="5519863" cy="537296"/>
          </a:xfrm>
        </p:grpSpPr>
        <p:sp>
          <p:nvSpPr>
            <p:cNvPr id="11" name="Oval 10"/>
            <p:cNvSpPr/>
            <p:nvPr/>
          </p:nvSpPr>
          <p:spPr>
            <a:xfrm>
              <a:off x="2318486" y="5487756"/>
              <a:ext cx="72008" cy="72008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27451" y="5022468"/>
              <a:ext cx="35108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Concentrated spot of pigments</a:t>
              </a:r>
              <a:endParaRPr lang="en-GB" dirty="0">
                <a:latin typeface="Comic Sans MS" pitchFamily="66" charset="0"/>
              </a:endParaRPr>
            </a:p>
          </p:txBody>
        </p:sp>
        <p:cxnSp>
          <p:nvCxnSpPr>
            <p:cNvPr id="34" name="Straight Arrow Connector 33"/>
            <p:cNvCxnSpPr>
              <a:stCxn id="23" idx="1"/>
            </p:cNvCxnSpPr>
            <p:nvPr/>
          </p:nvCxnSpPr>
          <p:spPr>
            <a:xfrm flipH="1">
              <a:off x="2390494" y="5207134"/>
              <a:ext cx="1936957" cy="31009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835696" y="5517232"/>
            <a:ext cx="4093476" cy="376419"/>
            <a:chOff x="1835696" y="5517232"/>
            <a:chExt cx="4093476" cy="376419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835696" y="5517232"/>
              <a:ext cx="10081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327451" y="5524319"/>
              <a:ext cx="16017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Line of origin</a:t>
              </a:r>
              <a:endParaRPr lang="en-GB" dirty="0">
                <a:latin typeface="Comic Sans MS" pitchFamily="66" charset="0"/>
              </a:endParaRPr>
            </a:p>
          </p:txBody>
        </p:sp>
        <p:cxnSp>
          <p:nvCxnSpPr>
            <p:cNvPr id="36" name="Straight Arrow Connector 35"/>
            <p:cNvCxnSpPr>
              <a:stCxn id="22" idx="1"/>
            </p:cNvCxnSpPr>
            <p:nvPr/>
          </p:nvCxnSpPr>
          <p:spPr>
            <a:xfrm flipH="1" flipV="1">
              <a:off x="2836110" y="5540587"/>
              <a:ext cx="1491341" cy="16839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038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Capture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sunlight energy is absorbed by photosynthetic pigments electrons in the pigment become excited.</a:t>
            </a:r>
          </a:p>
          <a:p>
            <a:r>
              <a:rPr lang="en-GB" dirty="0" smtClean="0"/>
              <a:t>These electrons are then carried through a series of carrier molecules attached to the chloroplast’s membrane.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33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Capture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Here, they release their energy to ATP synthase which will generate ATP from ADP + Pi.</a:t>
            </a:r>
          </a:p>
          <a:p>
            <a:r>
              <a:rPr lang="en-GB" dirty="0"/>
              <a:t>Some of this energy is also used in a process called </a:t>
            </a:r>
            <a:r>
              <a:rPr lang="en-GB" b="1" u="sng" dirty="0"/>
              <a:t>photolysis</a:t>
            </a:r>
            <a:r>
              <a:rPr lang="en-GB" dirty="0"/>
              <a:t> which is the splitting of water into hydrogen  which binds to a hydrogen acceptor called NADP to NADPH, and oxygen which is released as a waste product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Capture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NADPH is then used in the next stage of photosynthesis, called the </a:t>
            </a:r>
            <a:r>
              <a:rPr lang="en-GB" b="1" u="sng" dirty="0" smtClean="0"/>
              <a:t>Calvin Cycle</a:t>
            </a:r>
            <a:r>
              <a:rPr lang="en-GB" b="1" dirty="0" smtClean="0"/>
              <a:t> </a:t>
            </a:r>
            <a:r>
              <a:rPr lang="en-GB" dirty="0" smtClean="0"/>
              <a:t>(or Carbon Fixation).</a:t>
            </a:r>
          </a:p>
          <a:p>
            <a:r>
              <a:rPr lang="en-GB" dirty="0" smtClean="0"/>
              <a:t>Photolysis (sometimes called the light reaction) occurs in the grana (singular granum) of the chloroplasts.</a:t>
            </a:r>
          </a:p>
          <a:p>
            <a:r>
              <a:rPr lang="en-GB" dirty="0" smtClean="0"/>
              <a:t>The production of ATP by photolysis is called </a:t>
            </a:r>
            <a:r>
              <a:rPr lang="en-GB" b="1" u="sng" dirty="0" smtClean="0"/>
              <a:t>photophosphorylation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16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ight Arrow 35"/>
          <p:cNvSpPr/>
          <p:nvPr/>
        </p:nvSpPr>
        <p:spPr>
          <a:xfrm rot="18027207">
            <a:off x="7065071" y="4041619"/>
            <a:ext cx="883477" cy="260674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Capture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719572" y="2176157"/>
            <a:ext cx="1080120" cy="36004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26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425841" y="2492896"/>
            <a:ext cx="792088" cy="12961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4139952" y="3356992"/>
            <a:ext cx="576064" cy="106901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228184" y="4426003"/>
            <a:ext cx="136815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itchFamily="66" charset="0"/>
              </a:rPr>
              <a:t>water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139" y="2156232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pigment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Right Arrow 11"/>
          <p:cNvSpPr/>
          <p:nvPr/>
        </p:nvSpPr>
        <p:spPr>
          <a:xfrm rot="1523239">
            <a:off x="1409286" y="3419678"/>
            <a:ext cx="5040560" cy="35274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 rot="1525454">
            <a:off x="2703512" y="3265744"/>
            <a:ext cx="16321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Comic Sans MS" pitchFamily="66" charset="0"/>
              </a:rPr>
              <a:t>High energy electrons</a:t>
            </a:r>
            <a:endParaRPr lang="en-GB" sz="1100" dirty="0">
              <a:latin typeface="Comic Sans MS" pitchFamily="66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81497" y="3599224"/>
            <a:ext cx="2039341" cy="635156"/>
            <a:chOff x="681497" y="3599224"/>
            <a:chExt cx="2039341" cy="635156"/>
          </a:xfrm>
        </p:grpSpPr>
        <p:sp>
          <p:nvSpPr>
            <p:cNvPr id="14" name="TextBox 13"/>
            <p:cNvSpPr txBox="1"/>
            <p:nvPr/>
          </p:nvSpPr>
          <p:spPr>
            <a:xfrm>
              <a:off x="681497" y="3865048"/>
              <a:ext cx="20393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Electron carriers</a:t>
              </a:r>
              <a:endParaRPr lang="en-GB" dirty="0">
                <a:latin typeface="Comic Sans MS" pitchFamily="66" charset="0"/>
              </a:endParaRPr>
            </a:p>
          </p:txBody>
        </p:sp>
        <p:cxnSp>
          <p:nvCxnSpPr>
            <p:cNvPr id="17" name="Straight Arrow Connector 16"/>
            <p:cNvCxnSpPr>
              <a:endCxn id="8" idx="3"/>
            </p:cNvCxnSpPr>
            <p:nvPr/>
          </p:nvCxnSpPr>
          <p:spPr>
            <a:xfrm flipV="1">
              <a:off x="1979712" y="3599224"/>
              <a:ext cx="562128" cy="29227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779912" y="2757522"/>
            <a:ext cx="1651414" cy="785995"/>
            <a:chOff x="3779912" y="2757522"/>
            <a:chExt cx="1651414" cy="785995"/>
          </a:xfrm>
        </p:grpSpPr>
        <p:sp>
          <p:nvSpPr>
            <p:cNvPr id="15" name="TextBox 14"/>
            <p:cNvSpPr txBox="1"/>
            <p:nvPr/>
          </p:nvSpPr>
          <p:spPr>
            <a:xfrm>
              <a:off x="3779912" y="2757522"/>
              <a:ext cx="16514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ATP synthase</a:t>
              </a:r>
              <a:endParaRPr lang="en-GB" dirty="0">
                <a:latin typeface="Comic Sans MS" pitchFamily="66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4447338" y="3102489"/>
              <a:ext cx="288032" cy="4410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2748924" y="5003244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ADP + Pi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39952" y="5009047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ATP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23" name="Curved Connector 22"/>
          <p:cNvCxnSpPr>
            <a:stCxn id="20" idx="0"/>
          </p:cNvCxnSpPr>
          <p:nvPr/>
        </p:nvCxnSpPr>
        <p:spPr>
          <a:xfrm rot="5400000" flipH="1" flipV="1">
            <a:off x="3328189" y="4191480"/>
            <a:ext cx="768864" cy="854665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 rot="5400000">
            <a:off x="4273265" y="4546941"/>
            <a:ext cx="643943" cy="280268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52689" y="5195978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NADP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73560" y="5187132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NADPH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30" name="Curved Connector 29"/>
          <p:cNvCxnSpPr>
            <a:stCxn id="27" idx="0"/>
          </p:cNvCxnSpPr>
          <p:nvPr/>
        </p:nvCxnSpPr>
        <p:spPr>
          <a:xfrm rot="5400000" flipH="1" flipV="1">
            <a:off x="5954488" y="4868386"/>
            <a:ext cx="337927" cy="31725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endCxn id="28" idx="0"/>
          </p:cNvCxnSpPr>
          <p:nvPr/>
        </p:nvCxnSpPr>
        <p:spPr>
          <a:xfrm rot="16200000" flipH="1">
            <a:off x="7211322" y="4923795"/>
            <a:ext cx="331094" cy="19558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76869" y="3358851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Oxygen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69464" y="5929355"/>
            <a:ext cx="14382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Calvin Cycle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9" name="Right Arrow 38"/>
          <p:cNvSpPr/>
          <p:nvPr/>
        </p:nvSpPr>
        <p:spPr>
          <a:xfrm rot="5400000">
            <a:off x="7184060" y="5563515"/>
            <a:ext cx="441737" cy="25170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Bent-Up Arrow 39"/>
          <p:cNvSpPr/>
          <p:nvPr/>
        </p:nvSpPr>
        <p:spPr>
          <a:xfrm rot="5400000">
            <a:off x="5067910" y="4697137"/>
            <a:ext cx="926891" cy="2276214"/>
          </a:xfrm>
          <a:prstGeom prst="bentUpArrow">
            <a:avLst>
              <a:gd name="adj1" fmla="val 13474"/>
              <a:gd name="adj2" fmla="val 15360"/>
              <a:gd name="adj3" fmla="val 46559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Sun 40"/>
          <p:cNvSpPr/>
          <p:nvPr/>
        </p:nvSpPr>
        <p:spPr>
          <a:xfrm>
            <a:off x="498804" y="620688"/>
            <a:ext cx="801575" cy="801575"/>
          </a:xfrm>
          <a:prstGeom prst="su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Lightning Bolt 41"/>
          <p:cNvSpPr/>
          <p:nvPr/>
        </p:nvSpPr>
        <p:spPr>
          <a:xfrm>
            <a:off x="868331" y="1402338"/>
            <a:ext cx="432048" cy="753894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57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/>
      <p:bldP spid="20" grpId="0"/>
      <p:bldP spid="21" grpId="0"/>
      <p:bldP spid="27" grpId="0"/>
      <p:bldP spid="28" grpId="0"/>
      <p:bldP spid="37" grpId="0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Chloroplast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27</a:t>
            </a:fld>
            <a:endParaRPr lang="en-GB"/>
          </a:p>
        </p:txBody>
      </p:sp>
      <p:pic>
        <p:nvPicPr>
          <p:cNvPr id="1026" name="Picture 2" descr="http://www.buzzle.com/images/diagrams/chloroplas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632848" cy="477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2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Calvin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Calvin Cycle takes place in the </a:t>
            </a:r>
            <a:r>
              <a:rPr lang="en-GB" dirty="0" err="1" smtClean="0"/>
              <a:t>stroma</a:t>
            </a:r>
            <a:r>
              <a:rPr lang="en-GB" dirty="0" smtClean="0"/>
              <a:t> of the chloroplast.</a:t>
            </a:r>
          </a:p>
          <a:p>
            <a:r>
              <a:rPr lang="en-GB" dirty="0" smtClean="0"/>
              <a:t>Here, the NADPH and ATP from photolysis are used to build carbohydrates.</a:t>
            </a:r>
          </a:p>
          <a:p>
            <a:r>
              <a:rPr lang="en-GB" dirty="0"/>
              <a:t>This stage does not require light but is a series of enzyme controlled reaction which form a cycle.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8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Calvin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Carbon dioxide from the air  becomes attached to </a:t>
            </a:r>
            <a:r>
              <a:rPr lang="en-GB" dirty="0" err="1" smtClean="0"/>
              <a:t>RuBP</a:t>
            </a:r>
            <a:r>
              <a:rPr lang="en-GB" dirty="0" smtClean="0"/>
              <a:t> (</a:t>
            </a:r>
            <a:r>
              <a:rPr lang="en-GB" dirty="0" err="1" smtClean="0"/>
              <a:t>ribulose</a:t>
            </a:r>
            <a:r>
              <a:rPr lang="en-GB" dirty="0" smtClean="0"/>
              <a:t> </a:t>
            </a:r>
            <a:r>
              <a:rPr lang="en-GB" dirty="0" err="1" smtClean="0"/>
              <a:t>biphosphate</a:t>
            </a:r>
            <a:r>
              <a:rPr lang="en-GB" dirty="0" smtClean="0"/>
              <a:t>) by an enzyme called </a:t>
            </a:r>
            <a:r>
              <a:rPr lang="en-GB" b="1" u="sng" dirty="0" err="1" smtClean="0"/>
              <a:t>rubisco</a:t>
            </a:r>
            <a:r>
              <a:rPr lang="en-GB" dirty="0" smtClean="0"/>
              <a:t> (</a:t>
            </a:r>
            <a:r>
              <a:rPr lang="en-GB" b="1" dirty="0" err="1" smtClean="0">
                <a:solidFill>
                  <a:srgbClr val="FF0000"/>
                </a:solidFill>
              </a:rPr>
              <a:t>r</a:t>
            </a:r>
            <a:r>
              <a:rPr lang="en-GB" dirty="0" err="1" smtClean="0"/>
              <a:t>ib</a:t>
            </a:r>
            <a:r>
              <a:rPr lang="en-GB" b="1" dirty="0" err="1" smtClean="0">
                <a:solidFill>
                  <a:srgbClr val="FF0000"/>
                </a:solidFill>
              </a:rPr>
              <a:t>u</a:t>
            </a:r>
            <a:r>
              <a:rPr lang="en-GB" dirty="0" err="1" smtClean="0"/>
              <a:t>lose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bi</a:t>
            </a:r>
            <a:r>
              <a:rPr lang="en-GB" dirty="0" err="1" smtClean="0"/>
              <a:t>pho</a:t>
            </a:r>
            <a:r>
              <a:rPr lang="en-GB" b="1" dirty="0" err="1" smtClean="0">
                <a:solidFill>
                  <a:srgbClr val="FF0000"/>
                </a:solidFill>
              </a:rPr>
              <a:t>s</a:t>
            </a:r>
            <a:r>
              <a:rPr lang="en-GB" dirty="0" err="1" smtClean="0"/>
              <a:t>phate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arboxylase/</a:t>
            </a:r>
            <a:r>
              <a:rPr lang="en-GB" b="1" dirty="0" err="1" smtClean="0">
                <a:solidFill>
                  <a:srgbClr val="FF0000"/>
                </a:solidFill>
              </a:rPr>
              <a:t>o</a:t>
            </a:r>
            <a:r>
              <a:rPr lang="en-GB" dirty="0" err="1" smtClean="0"/>
              <a:t>xygenase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forms an intermediate molecule, 3-phosphoglycerate (3PG), which is combined with the hydrogen from the NADPH.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Food security depends on a number of factors:</a:t>
            </a:r>
          </a:p>
          <a:p>
            <a:pPr lvl="1"/>
            <a:r>
              <a:rPr lang="en-GB" dirty="0" smtClean="0"/>
              <a:t>The availability of food </a:t>
            </a:r>
          </a:p>
          <a:p>
            <a:pPr lvl="1"/>
            <a:r>
              <a:rPr lang="en-GB" dirty="0" smtClean="0"/>
              <a:t>Knowledge of nutrition to make good use of the food</a:t>
            </a:r>
          </a:p>
          <a:p>
            <a:pPr lvl="1"/>
            <a:r>
              <a:rPr lang="en-GB" dirty="0" smtClean="0"/>
              <a:t>Sufficient economy to access the food resources</a:t>
            </a:r>
          </a:p>
          <a:p>
            <a:pPr lvl="1"/>
            <a:r>
              <a:rPr lang="en-GB" dirty="0" smtClean="0"/>
              <a:t>Sustainability of the food supply over a period of time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21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Calvin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is then phosphorylated by ATP to produce glyceraldehyde-3-phosphate (G3P).</a:t>
            </a:r>
          </a:p>
          <a:p>
            <a:r>
              <a:rPr lang="en-GB" dirty="0" smtClean="0"/>
              <a:t>Some of this G3P is used to regenerate </a:t>
            </a:r>
            <a:r>
              <a:rPr lang="en-GB" dirty="0" err="1"/>
              <a:t>R</a:t>
            </a:r>
            <a:r>
              <a:rPr lang="en-GB" dirty="0" err="1" smtClean="0"/>
              <a:t>uBP</a:t>
            </a:r>
            <a:r>
              <a:rPr lang="en-GB" dirty="0" smtClean="0"/>
              <a:t> while the rest is used to synthesise glucose.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38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Calvin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This glucose can then be used for a number of things such as:</a:t>
            </a:r>
          </a:p>
          <a:p>
            <a:pPr lvl="1"/>
            <a:r>
              <a:rPr lang="en-GB" dirty="0" smtClean="0"/>
              <a:t>Built into structural carbohydrates such as cellulose.</a:t>
            </a:r>
          </a:p>
          <a:p>
            <a:pPr lvl="1"/>
            <a:r>
              <a:rPr lang="en-GB" dirty="0" smtClean="0"/>
              <a:t>Stored as starch.</a:t>
            </a:r>
          </a:p>
          <a:p>
            <a:pPr lvl="1"/>
            <a:r>
              <a:rPr lang="en-GB" dirty="0" smtClean="0"/>
              <a:t>Cellular respiration to provide energy.</a:t>
            </a:r>
          </a:p>
          <a:p>
            <a:r>
              <a:rPr lang="en-GB" dirty="0" smtClean="0"/>
              <a:t>Other carbohydrates can be used to make a variety of metabolites such as proteins and lipids.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49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Plant Productivity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Plant productivity is the rate of production of biomass.</a:t>
            </a:r>
          </a:p>
          <a:p>
            <a:r>
              <a:rPr lang="en-GB" dirty="0" smtClean="0"/>
              <a:t>The </a:t>
            </a:r>
            <a:r>
              <a:rPr lang="en-GB" b="1" u="sng" dirty="0" smtClean="0"/>
              <a:t>net assimilation</a:t>
            </a:r>
            <a:r>
              <a:rPr lang="en-GB" b="1" dirty="0" smtClean="0"/>
              <a:t> </a:t>
            </a:r>
            <a:r>
              <a:rPr lang="en-GB" dirty="0" smtClean="0"/>
              <a:t>is the overall increase in biomass of plants.</a:t>
            </a:r>
          </a:p>
          <a:p>
            <a:r>
              <a:rPr lang="en-GB" dirty="0" smtClean="0"/>
              <a:t>It is the gain made by photosynthesising minus the loss used by respiration.</a:t>
            </a:r>
          </a:p>
          <a:p>
            <a:r>
              <a:rPr lang="en-GB" dirty="0" smtClean="0"/>
              <a:t>Net assimilation is measured as the increase in dry mass per unit area of leaf per unit of time.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77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Plant Productivity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The </a:t>
            </a:r>
            <a:r>
              <a:rPr lang="en-GB" b="1" u="sng" dirty="0" smtClean="0"/>
              <a:t>biological</a:t>
            </a:r>
            <a:r>
              <a:rPr lang="en-GB" u="sng" dirty="0" smtClean="0"/>
              <a:t> </a:t>
            </a:r>
            <a:r>
              <a:rPr lang="en-GB" b="1" u="sng" dirty="0" smtClean="0"/>
              <a:t>yield</a:t>
            </a:r>
            <a:r>
              <a:rPr lang="en-GB" dirty="0" smtClean="0"/>
              <a:t> is the total biomass produced.</a:t>
            </a:r>
          </a:p>
          <a:p>
            <a:r>
              <a:rPr lang="en-GB" dirty="0" smtClean="0"/>
              <a:t>The </a:t>
            </a:r>
            <a:r>
              <a:rPr lang="en-GB" b="1" u="sng" dirty="0" smtClean="0"/>
              <a:t>economic</a:t>
            </a:r>
            <a:r>
              <a:rPr lang="en-GB" u="sng" dirty="0" smtClean="0"/>
              <a:t> </a:t>
            </a:r>
            <a:r>
              <a:rPr lang="en-GB" b="1" u="sng" dirty="0" smtClean="0"/>
              <a:t>yield</a:t>
            </a:r>
            <a:r>
              <a:rPr lang="en-GB" dirty="0" smtClean="0"/>
              <a:t> is the mass of the desired product.</a:t>
            </a:r>
          </a:p>
          <a:p>
            <a:r>
              <a:rPr lang="en-GB" dirty="0" smtClean="0"/>
              <a:t>The </a:t>
            </a:r>
            <a:r>
              <a:rPr lang="en-GB" b="1" u="sng" dirty="0" smtClean="0"/>
              <a:t>harvest</a:t>
            </a:r>
            <a:r>
              <a:rPr lang="en-GB" dirty="0" smtClean="0"/>
              <a:t> </a:t>
            </a:r>
            <a:r>
              <a:rPr lang="en-GB" b="1" u="sng" dirty="0" smtClean="0"/>
              <a:t>index</a:t>
            </a:r>
            <a:r>
              <a:rPr lang="en-GB" dirty="0" smtClean="0"/>
              <a:t> is equal to the dry mass of the economic yield / dry mass of the biological yield.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2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Food production can be affected by a number of factors:</a:t>
            </a:r>
          </a:p>
          <a:p>
            <a:pPr lvl="1"/>
            <a:r>
              <a:rPr lang="en-GB" dirty="0" smtClean="0"/>
              <a:t>Disease</a:t>
            </a:r>
          </a:p>
          <a:p>
            <a:pPr lvl="1"/>
            <a:r>
              <a:rPr lang="en-GB" dirty="0" smtClean="0"/>
              <a:t>Flood</a:t>
            </a:r>
          </a:p>
          <a:p>
            <a:pPr lvl="1"/>
            <a:r>
              <a:rPr lang="en-GB" dirty="0" smtClean="0"/>
              <a:t>Pests</a:t>
            </a:r>
          </a:p>
          <a:p>
            <a:pPr lvl="1"/>
            <a:r>
              <a:rPr lang="en-GB" dirty="0" smtClean="0"/>
              <a:t>Drought</a:t>
            </a:r>
          </a:p>
          <a:p>
            <a:pPr lvl="1"/>
            <a:r>
              <a:rPr lang="en-GB" dirty="0" smtClean="0"/>
              <a:t>Insecticide resistance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It is important that increasing plant productivity doesn’t affect the environment in ways like:</a:t>
            </a:r>
          </a:p>
          <a:p>
            <a:pPr lvl="1"/>
            <a:r>
              <a:rPr lang="en-GB" dirty="0" smtClean="0"/>
              <a:t>Deforestation</a:t>
            </a:r>
          </a:p>
          <a:p>
            <a:pPr lvl="1"/>
            <a:r>
              <a:rPr lang="en-GB" dirty="0" smtClean="0"/>
              <a:t>Erosion</a:t>
            </a:r>
          </a:p>
          <a:p>
            <a:pPr lvl="1"/>
            <a:r>
              <a:rPr lang="en-GB" dirty="0" smtClean="0"/>
              <a:t>Global warming</a:t>
            </a:r>
          </a:p>
          <a:p>
            <a:pPr lvl="1"/>
            <a:r>
              <a:rPr lang="en-GB" dirty="0" smtClean="0"/>
              <a:t>Reducing soil fertility</a:t>
            </a:r>
          </a:p>
          <a:p>
            <a:pPr lvl="1"/>
            <a:r>
              <a:rPr lang="en-GB" dirty="0" smtClean="0"/>
              <a:t>Pollution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Agriculture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a huge number of edible plants on Earth but we only make use of a very small number of these for most of our food supply.</a:t>
            </a:r>
          </a:p>
          <a:p>
            <a:r>
              <a:rPr lang="en-GB" dirty="0" smtClean="0"/>
              <a:t>It is important that when we grow these plants that we improve the efficiency of the production.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83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dirty="0" smtClean="0"/>
              <a:t>Agriculture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1796155"/>
              </p:ext>
            </p:extLst>
          </p:nvPr>
        </p:nvGraphicFramePr>
        <p:xfrm>
          <a:off x="179512" y="1124744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522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Agriculture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can improve production by controlling a number of factors.</a:t>
            </a:r>
          </a:p>
          <a:p>
            <a:r>
              <a:rPr lang="en-GB" dirty="0" smtClean="0"/>
              <a:t>There are those factors which can limit photosynthetic rate:</a:t>
            </a:r>
          </a:p>
          <a:p>
            <a:pPr lvl="1"/>
            <a:r>
              <a:rPr lang="en-GB" dirty="0" smtClean="0"/>
              <a:t>Light intensity</a:t>
            </a:r>
          </a:p>
          <a:p>
            <a:pPr lvl="1"/>
            <a:r>
              <a:rPr lang="en-GB" dirty="0" smtClean="0"/>
              <a:t>Temperature</a:t>
            </a:r>
          </a:p>
          <a:p>
            <a:pPr lvl="1"/>
            <a:r>
              <a:rPr lang="en-GB" dirty="0" smtClean="0"/>
              <a:t>CO</a:t>
            </a:r>
            <a:r>
              <a:rPr lang="en-GB" baseline="-40000" dirty="0" smtClean="0"/>
              <a:t>2</a:t>
            </a:r>
            <a:r>
              <a:rPr lang="en-GB" dirty="0" smtClean="0"/>
              <a:t> concentration</a:t>
            </a:r>
          </a:p>
          <a:p>
            <a:pPr lvl="1"/>
            <a:r>
              <a:rPr lang="en-GB" dirty="0" smtClean="0"/>
              <a:t>Nutrients available</a:t>
            </a:r>
          </a:p>
          <a:p>
            <a:pPr lvl="1"/>
            <a:r>
              <a:rPr lang="en-GB" dirty="0" smtClean="0"/>
              <a:t>Competition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96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Agriculture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also other factors which we can try to control such as:</a:t>
            </a:r>
          </a:p>
          <a:p>
            <a:pPr lvl="1"/>
            <a:r>
              <a:rPr lang="en-GB" dirty="0" smtClean="0"/>
              <a:t>Drainage</a:t>
            </a:r>
          </a:p>
          <a:p>
            <a:pPr lvl="1"/>
            <a:r>
              <a:rPr lang="en-GB" dirty="0" smtClean="0"/>
              <a:t>Pest resistance</a:t>
            </a:r>
          </a:p>
          <a:p>
            <a:pPr lvl="1"/>
            <a:r>
              <a:rPr lang="en-GB" dirty="0" smtClean="0"/>
              <a:t>Disease</a:t>
            </a:r>
          </a:p>
          <a:p>
            <a:pPr lvl="1"/>
            <a:r>
              <a:rPr lang="en-GB" dirty="0" smtClean="0"/>
              <a:t>Soil type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17 February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11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2587</TotalTime>
  <Words>1265</Words>
  <Application>Microsoft Office PowerPoint</Application>
  <PresentationFormat>On-screen Show (4:3)</PresentationFormat>
  <Paragraphs>246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Higher Biology</vt:lpstr>
      <vt:lpstr>Food Security</vt:lpstr>
      <vt:lpstr>Food Security</vt:lpstr>
      <vt:lpstr>Food Security</vt:lpstr>
      <vt:lpstr>Food Security</vt:lpstr>
      <vt:lpstr>Agriculture</vt:lpstr>
      <vt:lpstr>Agriculture</vt:lpstr>
      <vt:lpstr>Agriculture</vt:lpstr>
      <vt:lpstr>Agriculture</vt:lpstr>
      <vt:lpstr>Energy Loss</vt:lpstr>
      <vt:lpstr>Photosynthesis</vt:lpstr>
      <vt:lpstr>Photosynthesis</vt:lpstr>
      <vt:lpstr>Photosynthesis</vt:lpstr>
      <vt:lpstr>Photosynthesis</vt:lpstr>
      <vt:lpstr>Photosynthesis</vt:lpstr>
      <vt:lpstr>Photosynthesis</vt:lpstr>
      <vt:lpstr>Photosynthesis</vt:lpstr>
      <vt:lpstr>Photosynthesis</vt:lpstr>
      <vt:lpstr>Photosynthesis</vt:lpstr>
      <vt:lpstr>Photosynthesis</vt:lpstr>
      <vt:lpstr>Photosynthesis</vt:lpstr>
      <vt:lpstr>Thin-Layer Chromatogram</vt:lpstr>
      <vt:lpstr>Energy Capture</vt:lpstr>
      <vt:lpstr>Energy Capture</vt:lpstr>
      <vt:lpstr>Energy Capture</vt:lpstr>
      <vt:lpstr>Energy Capture</vt:lpstr>
      <vt:lpstr>Chloroplast</vt:lpstr>
      <vt:lpstr>Calvin Cycle</vt:lpstr>
      <vt:lpstr>Calvin Cycle</vt:lpstr>
      <vt:lpstr>Calvin Cycle</vt:lpstr>
      <vt:lpstr>Calvin Cycle</vt:lpstr>
      <vt:lpstr>Plant Productivity</vt:lpstr>
      <vt:lpstr>Plant Productivity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Biology</dc:title>
  <dc:creator>Graham Davidson</dc:creator>
  <cp:lastModifiedBy>Graham Davidson</cp:lastModifiedBy>
  <cp:revision>188</cp:revision>
  <dcterms:created xsi:type="dcterms:W3CDTF">2014-09-10T08:40:26Z</dcterms:created>
  <dcterms:modified xsi:type="dcterms:W3CDTF">2017-02-17T12:49:10Z</dcterms:modified>
</cp:coreProperties>
</file>